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C833-1637-4188-A313-E6C52A848F2B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3168352"/>
          </a:xfrm>
        </p:spPr>
        <p:txBody>
          <a:bodyPr>
            <a:normAutofit/>
          </a:bodyPr>
          <a:lstStyle/>
          <a:p>
            <a:r>
              <a:rPr lang="nl-NL" dirty="0" smtClean="0"/>
              <a:t>Hoofdstuk 11</a:t>
            </a:r>
            <a:br>
              <a:rPr lang="nl-NL" dirty="0" smtClean="0"/>
            </a:br>
            <a:r>
              <a:rPr lang="nl-NL" dirty="0" smtClean="0"/>
              <a:t>‘Leven in een massasamenleving’</a:t>
            </a:r>
            <a:br>
              <a:rPr lang="nl-NL" dirty="0" smtClean="0"/>
            </a:br>
            <a:r>
              <a:rPr lang="nl-NL" dirty="0" smtClean="0"/>
              <a:t>Tijdvak 9 </a:t>
            </a:r>
            <a:br>
              <a:rPr lang="nl-NL" dirty="0" smtClean="0"/>
            </a:br>
            <a:r>
              <a:rPr lang="nl-NL" dirty="0" smtClean="0"/>
              <a:t>‘de tijd van wereldoorlogen’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1368152"/>
          </a:xfrm>
        </p:spPr>
        <p:txBody>
          <a:bodyPr/>
          <a:lstStyle/>
          <a:p>
            <a:r>
              <a:rPr lang="nl-NL" dirty="0" smtClean="0"/>
              <a:t>Paragraaf 11.1</a:t>
            </a:r>
          </a:p>
          <a:p>
            <a:r>
              <a:rPr lang="nl-NL" dirty="0" smtClean="0"/>
              <a:t>Een moderne wereld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Kenmerkende aspecten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industriële samenleving die in de westerse wereld de basis legde voor een </a:t>
            </a:r>
            <a:r>
              <a:rPr lang="nl-NL" b="1" dirty="0" smtClean="0">
                <a:solidFill>
                  <a:srgbClr val="FF0000"/>
                </a:solidFill>
              </a:rPr>
              <a:t>industriële samenleving. </a:t>
            </a:r>
          </a:p>
          <a:p>
            <a:r>
              <a:rPr lang="nl-NL" b="1" dirty="0" smtClean="0">
                <a:solidFill>
                  <a:srgbClr val="FF0000"/>
                </a:solidFill>
              </a:rPr>
              <a:t>De rol van moderne propaganda- en communicatiemiddelen </a:t>
            </a:r>
            <a:r>
              <a:rPr lang="nl-NL" dirty="0" smtClean="0"/>
              <a:t>en vormen van massaorganisatie. 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1530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1900: een nieuw tijdperk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‘</a:t>
            </a:r>
            <a:r>
              <a:rPr lang="nl-NL" sz="2800" i="1" dirty="0" smtClean="0"/>
              <a:t>Aangekondigd tijdens de wereldtentoonstelling 1900’</a:t>
            </a:r>
          </a:p>
          <a:p>
            <a:pPr>
              <a:buNone/>
            </a:pPr>
            <a:r>
              <a:rPr lang="nl-NL" sz="2800" dirty="0" smtClean="0"/>
              <a:t>Drie </a:t>
            </a:r>
            <a:r>
              <a:rPr lang="nl-NL" sz="2800" u="sng" dirty="0" smtClean="0"/>
              <a:t>ontwikkelingen:</a:t>
            </a:r>
            <a:r>
              <a:rPr lang="nl-NL" sz="2800" dirty="0" smtClean="0"/>
              <a:t> </a:t>
            </a:r>
          </a:p>
          <a:p>
            <a:pPr>
              <a:buFontTx/>
              <a:buChar char="-"/>
            </a:pPr>
            <a:r>
              <a:rPr lang="nl-NL" sz="2800" dirty="0" smtClean="0"/>
              <a:t>Veel mensen, met name in steden (urbanisatie/verstedelijking)</a:t>
            </a:r>
          </a:p>
          <a:p>
            <a:pPr>
              <a:buFontTx/>
              <a:buChar char="-"/>
            </a:pPr>
            <a:r>
              <a:rPr lang="nl-NL" sz="2800" dirty="0" smtClean="0"/>
              <a:t>Infrastructuur ++</a:t>
            </a:r>
          </a:p>
          <a:p>
            <a:pPr>
              <a:buFontTx/>
              <a:buChar char="-"/>
            </a:pPr>
            <a:r>
              <a:rPr lang="nl-NL" sz="2800" dirty="0" smtClean="0"/>
              <a:t>Communicatiemiddelen ++</a:t>
            </a:r>
          </a:p>
          <a:p>
            <a:pPr>
              <a:buNone/>
            </a:pPr>
            <a:endParaRPr lang="nl-NL" sz="2800" dirty="0"/>
          </a:p>
          <a:p>
            <a:pPr>
              <a:buNone/>
            </a:pPr>
            <a:endParaRPr lang="nl-NL" sz="2800" dirty="0" smtClean="0"/>
          </a:p>
          <a:p>
            <a:pPr>
              <a:buNone/>
            </a:pPr>
            <a:r>
              <a:rPr lang="nl-NL" sz="2800" dirty="0" smtClean="0"/>
              <a:t>	</a:t>
            </a:r>
            <a:r>
              <a:rPr lang="nl-NL" sz="2800" i="1" dirty="0" smtClean="0"/>
              <a:t>Door deze </a:t>
            </a:r>
            <a:r>
              <a:rPr lang="nl-NL" sz="2800" i="1" u="sng" dirty="0" smtClean="0"/>
              <a:t>ontwikkelingen </a:t>
            </a:r>
            <a:r>
              <a:rPr lang="nl-NL" sz="2800" i="1" dirty="0" smtClean="0"/>
              <a:t>veranderde de </a:t>
            </a:r>
            <a:r>
              <a:rPr lang="nl-NL" sz="2800" i="1" u="sng" dirty="0" smtClean="0"/>
              <a:t>samenleving </a:t>
            </a:r>
            <a:r>
              <a:rPr lang="nl-NL" sz="2800" i="1" dirty="0" smtClean="0"/>
              <a:t>in West-Europa + VS zeer ingrijpend, met name in steden</a:t>
            </a:r>
            <a:endParaRPr lang="nl-NL" sz="2800" i="1" dirty="0"/>
          </a:p>
        </p:txBody>
      </p:sp>
      <p:sp>
        <p:nvSpPr>
          <p:cNvPr id="4" name="Rechteraccolade 3"/>
          <p:cNvSpPr/>
          <p:nvPr/>
        </p:nvSpPr>
        <p:spPr>
          <a:xfrm rot="5400000">
            <a:off x="2951820" y="2096852"/>
            <a:ext cx="648072" cy="5472608"/>
          </a:xfrm>
          <a:prstGeom prst="righ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Wolkvormige toelichting 4"/>
          <p:cNvSpPr/>
          <p:nvPr/>
        </p:nvSpPr>
        <p:spPr>
          <a:xfrm>
            <a:off x="6228184" y="2708920"/>
            <a:ext cx="2304256" cy="194421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Economie, cultuur, politiek, sociale omgang enz</a:t>
            </a:r>
            <a:r>
              <a:rPr lang="nl-NL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 smtClean="0"/>
              <a:t>Industriële revolutie</a:t>
            </a:r>
            <a:endParaRPr lang="nl-NL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industriële revolutie: 1750 (Engeland) – 1875</a:t>
            </a:r>
          </a:p>
          <a:p>
            <a:pPr lvl="1"/>
            <a:r>
              <a:rPr lang="nl-NL" dirty="0" smtClean="0"/>
              <a:t>Huisnijverheid wordt </a:t>
            </a:r>
            <a:r>
              <a:rPr lang="nl-NL" dirty="0"/>
              <a:t>f</a:t>
            </a:r>
            <a:r>
              <a:rPr lang="nl-NL" dirty="0" smtClean="0"/>
              <a:t>abriekssysteem (veel arbeiders in één ruimte)</a:t>
            </a:r>
          </a:p>
          <a:p>
            <a:pPr lvl="1"/>
            <a:r>
              <a:rPr lang="nl-NL" dirty="0" smtClean="0"/>
              <a:t>Machinaal werken: stoommachines</a:t>
            </a:r>
          </a:p>
          <a:p>
            <a:pPr lvl="1"/>
            <a:r>
              <a:rPr lang="nl-NL" dirty="0" smtClean="0"/>
              <a:t>Smeed- en gietijzer</a:t>
            </a:r>
          </a:p>
          <a:p>
            <a:r>
              <a:rPr lang="nl-NL" dirty="0" smtClean="0"/>
              <a:t>2</a:t>
            </a:r>
            <a:r>
              <a:rPr lang="nl-NL" baseline="30000" dirty="0" smtClean="0"/>
              <a:t>e</a:t>
            </a:r>
            <a:r>
              <a:rPr lang="nl-NL" dirty="0" smtClean="0"/>
              <a:t> industriële revolutie: 1875 – 1945(?)</a:t>
            </a:r>
          </a:p>
          <a:p>
            <a:pPr lvl="1"/>
            <a:r>
              <a:rPr lang="nl-NL" dirty="0" smtClean="0"/>
              <a:t>Elektriciteit</a:t>
            </a:r>
          </a:p>
          <a:p>
            <a:pPr lvl="1"/>
            <a:r>
              <a:rPr lang="nl-NL" dirty="0" smtClean="0"/>
              <a:t>Staal</a:t>
            </a:r>
          </a:p>
          <a:p>
            <a:pPr lvl="1"/>
            <a:r>
              <a:rPr lang="nl-NL" dirty="0" smtClean="0"/>
              <a:t>Nieuwe industrieën (chemisch en elektronische)</a:t>
            </a:r>
            <a:endParaRPr lang="nl-NL" dirty="0"/>
          </a:p>
        </p:txBody>
      </p:sp>
      <p:sp>
        <p:nvSpPr>
          <p:cNvPr id="4" name="Wolkvormige toelichting 3"/>
          <p:cNvSpPr/>
          <p:nvPr/>
        </p:nvSpPr>
        <p:spPr>
          <a:xfrm>
            <a:off x="5724128" y="2420888"/>
            <a:ext cx="3059832" cy="3600400"/>
          </a:xfrm>
          <a:prstGeom prst="cloudCallout">
            <a:avLst>
              <a:gd name="adj1" fmla="val -148322"/>
              <a:gd name="adj2" fmla="val -87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Industrie verandert het dagelijks leven van mensen,  hoe meer nieuwe technieken, hoe meer veranderingen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Nieuwe infrastructuur + communicatiemiddelen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i="1" dirty="0" smtClean="0"/>
              <a:t>= de wereld wordt ‘kleiner’</a:t>
            </a:r>
          </a:p>
          <a:p>
            <a:pPr>
              <a:buNone/>
            </a:pPr>
            <a:endParaRPr lang="nl-NL" i="1" dirty="0"/>
          </a:p>
          <a:p>
            <a:pPr>
              <a:buFont typeface="Arial" charset="0"/>
              <a:buChar char="•"/>
            </a:pPr>
            <a:r>
              <a:rPr lang="nl-NL" i="1" dirty="0" smtClean="0"/>
              <a:t>Mensen kunnen snel van A naar B door </a:t>
            </a:r>
            <a:r>
              <a:rPr lang="nl-NL" b="1" i="1" dirty="0" smtClean="0"/>
              <a:t>verbeterde infrastructuur</a:t>
            </a:r>
            <a:r>
              <a:rPr lang="nl-NL" i="1" dirty="0" smtClean="0"/>
              <a:t>: kennisname van andere culturen, ontwikkelingen, ideeën enz. </a:t>
            </a:r>
          </a:p>
          <a:p>
            <a:pPr>
              <a:buFont typeface="Arial" charset="0"/>
              <a:buChar char="•"/>
            </a:pPr>
            <a:r>
              <a:rPr lang="nl-NL" i="1" dirty="0" smtClean="0"/>
              <a:t>Mensen luisteren </a:t>
            </a:r>
            <a:r>
              <a:rPr lang="nl-NL" b="1" i="1" dirty="0" smtClean="0"/>
              <a:t>radio</a:t>
            </a:r>
            <a:r>
              <a:rPr lang="nl-NL" i="1" dirty="0" smtClean="0"/>
              <a:t> en kijken in </a:t>
            </a:r>
            <a:r>
              <a:rPr lang="nl-NL" b="1" i="1" dirty="0" smtClean="0"/>
              <a:t>bioscopen</a:t>
            </a:r>
            <a:r>
              <a:rPr lang="nl-NL" i="1" dirty="0" smtClean="0"/>
              <a:t>: ze komen in aanraking met andere culturen, ontwikkelingen, ideeën enz. </a:t>
            </a:r>
            <a:endParaRPr lang="nl-NL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Maar… alles heeft een keerzijde: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u="sng" dirty="0" smtClean="0"/>
              <a:t>Nieuwe technieken / industrieën </a:t>
            </a:r>
            <a:r>
              <a:rPr lang="nl-NL" dirty="0" smtClean="0">
                <a:sym typeface="Wingdings" pitchFamily="2" charset="2"/>
              </a:rPr>
              <a:t> </a:t>
            </a:r>
            <a:r>
              <a:rPr lang="nl-NL" u="sng" dirty="0" smtClean="0">
                <a:sym typeface="Wingdings" pitchFamily="2" charset="2"/>
              </a:rPr>
              <a:t>rivaliteit </a:t>
            </a:r>
            <a:r>
              <a:rPr lang="nl-NL" dirty="0" smtClean="0">
                <a:sym typeface="Wingdings" pitchFamily="2" charset="2"/>
              </a:rPr>
              <a:t>(ik kan beter (nationalisme), ik wil meer)  </a:t>
            </a:r>
            <a:r>
              <a:rPr lang="nl-NL" b="1" dirty="0" smtClean="0">
                <a:sym typeface="Wingdings" pitchFamily="2" charset="2"/>
              </a:rPr>
              <a:t>nieuwe wapens </a:t>
            </a:r>
            <a:r>
              <a:rPr lang="nl-NL" sz="2400" i="1" dirty="0" smtClean="0">
                <a:sym typeface="Wingdings" pitchFamily="2" charset="2"/>
              </a:rPr>
              <a:t>(denk hierbij aan de concurrentiestrijd die DU aanging met ENG)</a:t>
            </a:r>
          </a:p>
          <a:p>
            <a:r>
              <a:rPr lang="nl-NL" u="sng" dirty="0" smtClean="0">
                <a:sym typeface="Wingdings" pitchFamily="2" charset="2"/>
              </a:rPr>
              <a:t>Nieuwe communicatiemiddelen </a:t>
            </a:r>
            <a:r>
              <a:rPr lang="nl-NL" dirty="0" smtClean="0">
                <a:sym typeface="Wingdings" pitchFamily="2" charset="2"/>
              </a:rPr>
              <a:t> politieke partijen + regeringen  </a:t>
            </a:r>
            <a:r>
              <a:rPr lang="nl-NL" b="1" u="sng" dirty="0" smtClean="0">
                <a:solidFill>
                  <a:srgbClr val="FF0000"/>
                </a:solidFill>
                <a:sym typeface="Wingdings" pitchFamily="2" charset="2"/>
              </a:rPr>
              <a:t>propaganda</a:t>
            </a:r>
            <a:r>
              <a:rPr lang="nl-NL" dirty="0" smtClean="0">
                <a:sym typeface="Wingdings" pitchFamily="2" charset="2"/>
              </a:rPr>
              <a:t> (de publieke opinie beïnvloeden) </a:t>
            </a:r>
          </a:p>
          <a:p>
            <a:pPr>
              <a:buNone/>
            </a:pPr>
            <a:endParaRPr lang="nl-NL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245</Words>
  <Application>Microsoft Office PowerPoint</Application>
  <PresentationFormat>Diavoorstelling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Office-thema</vt:lpstr>
      <vt:lpstr>Hoofdstuk 11 ‘Leven in een massasamenleving’ Tijdvak 9  ‘de tijd van wereldoorlogen’</vt:lpstr>
      <vt:lpstr>Kenmerkende aspecten</vt:lpstr>
      <vt:lpstr>1900: een nieuw tijdperk</vt:lpstr>
      <vt:lpstr>Industriële revolutie</vt:lpstr>
      <vt:lpstr>Nieuwe infrastructuur + communicatiemiddelen</vt:lpstr>
      <vt:lpstr>Maar… alles heeft een keerzijde: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Tijdvak 9 ‘de tijd van wereldoorlogen’</dc:title>
  <dc:creator>Kristel Biemans</dc:creator>
  <cp:lastModifiedBy>Kristel Biemans</cp:lastModifiedBy>
  <cp:revision>9</cp:revision>
  <dcterms:created xsi:type="dcterms:W3CDTF">2014-09-01T08:27:13Z</dcterms:created>
  <dcterms:modified xsi:type="dcterms:W3CDTF">2015-09-15T08:33:11Z</dcterms:modified>
</cp:coreProperties>
</file>